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761938-363C-4E90-9EF0-E338BC6BDBBE}"/>
              </a:ext>
            </a:extLst>
          </p:cNvPr>
          <p:cNvSpPr txBox="1"/>
          <p:nvPr/>
        </p:nvSpPr>
        <p:spPr>
          <a:xfrm>
            <a:off x="0" y="26504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Verapamil</a:t>
            </a:r>
          </a:p>
          <a:p>
            <a:pPr algn="ctr"/>
            <a:r>
              <a:rPr lang="en-US" sz="9600" b="1" dirty="0"/>
              <a:t>Protocol</a:t>
            </a:r>
          </a:p>
          <a:p>
            <a:pPr algn="ctr"/>
            <a:r>
              <a:rPr lang="en-US" sz="9600" b="1" dirty="0"/>
              <a:t>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CAB2B-03EF-4A29-BBFE-D51524570879}"/>
              </a:ext>
            </a:extLst>
          </p:cNvPr>
          <p:cNvSpPr txBox="1"/>
          <p:nvPr/>
        </p:nvSpPr>
        <p:spPr>
          <a:xfrm>
            <a:off x="437322" y="5320749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Dr. Christopher Price, MD, MA, NRP, BCABFM</a:t>
            </a:r>
          </a:p>
          <a:p>
            <a:pPr algn="ctr"/>
            <a:r>
              <a:rPr lang="en-US" sz="2400" b="1" dirty="0"/>
              <a:t>Saginaw-Tuscola Medical Control Authority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9A56DF9-CE90-4D88-A7A1-5CAD4AC93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7"/>
    </mc:Choice>
    <mc:Fallback xmlns="">
      <p:transition spd="slow" advTm="25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3611E1-5377-4495-9A26-8C83B8226019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Alternative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94915-C7DA-4E5C-BFE9-617B0A76D15C}"/>
              </a:ext>
            </a:extLst>
          </p:cNvPr>
          <p:cNvSpPr txBox="1"/>
          <p:nvPr/>
        </p:nvSpPr>
        <p:spPr>
          <a:xfrm>
            <a:off x="0" y="13204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Supra Ventricular Tachycardia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6F1C8-6878-44F6-BC1B-A175968C3719}"/>
              </a:ext>
            </a:extLst>
          </p:cNvPr>
          <p:cNvSpPr txBox="1"/>
          <p:nvPr/>
        </p:nvSpPr>
        <p:spPr>
          <a:xfrm>
            <a:off x="0" y="2272680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Due to the negative ionotropic effects in combination with increasing AV node refractory period, verapamil may also be used as a second line agent to chemically cardiovert </a:t>
            </a:r>
            <a:r>
              <a:rPr lang="en-US" sz="2800" b="1" i="1" u="sng" dirty="0"/>
              <a:t>SVT.</a:t>
            </a:r>
          </a:p>
          <a:p>
            <a:pPr algn="ctr"/>
            <a:endParaRPr lang="en-US" sz="2800" b="1" i="1" u="sng" dirty="0"/>
          </a:p>
          <a:p>
            <a:pPr algn="ctr"/>
            <a:r>
              <a:rPr lang="en-US" sz="2800" b="1" dirty="0"/>
              <a:t>Please exhaust all adenosine options prior to considering verapamil.</a:t>
            </a:r>
          </a:p>
          <a:p>
            <a:pPr algn="ctr"/>
            <a:endParaRPr lang="en-US" sz="2800" b="1" i="1" u="sng" dirty="0"/>
          </a:p>
          <a:p>
            <a:pPr algn="ctr"/>
            <a:r>
              <a:rPr lang="en-US" sz="2800" b="1" dirty="0"/>
              <a:t>All other aspects of the </a:t>
            </a:r>
            <a:r>
              <a:rPr lang="en-US" sz="2800" b="1" i="1" u="sng" dirty="0"/>
              <a:t>Adult Tachycardia Protocol</a:t>
            </a:r>
            <a:r>
              <a:rPr lang="en-US" sz="2800" b="1" dirty="0"/>
              <a:t> remain in full effect, as do the same specific requirements for verapamil administration, dosing, and contraindications.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E9DA69D-FDEF-40E4-A7AF-F5C953CD4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8"/>
    </mc:Choice>
    <mc:Fallback xmlns="">
      <p:transition spd="slow" advTm="30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804472-9198-41D9-8E08-C8D019EB50F5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B5806-1D05-459A-9A29-EB98899F31F1}"/>
              </a:ext>
            </a:extLst>
          </p:cNvPr>
          <p:cNvSpPr txBox="1"/>
          <p:nvPr/>
        </p:nvSpPr>
        <p:spPr>
          <a:xfrm>
            <a:off x="0" y="1901624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Adult Tachycardia Protocol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Suspected Atrial Fibrillation HR 150+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STABLE patients only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Call MEDICAL DIRECTION first, post-radio ONLY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0.1mg/Kg IV, 10mg max, over at least 2 minutes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Avoid in WPW or Short PR Interval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May be used as second line in SVT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50BB076-A06C-4BD9-9664-E311DD909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8"/>
    </mc:Choice>
    <mc:Fallback xmlns="">
      <p:transition spd="slow" advTm="41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13AEDC-2106-4710-8A34-9D8268758D2F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The Role of Calcium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8845F-4FC6-405E-A9FD-A4B8ADA1CD7D}"/>
              </a:ext>
            </a:extLst>
          </p:cNvPr>
          <p:cNvSpPr txBox="1"/>
          <p:nvPr/>
        </p:nvSpPr>
        <p:spPr>
          <a:xfrm>
            <a:off x="0" y="2405202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Calcium is a critical ion needed for all muscle contraction.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Without sufficient calcium available inside the cell, active crosslinking of actin and myosin contractile fibers will not occur.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Therefore, if calcium is blocked from entering the cell, muscle contraction is significantly limited.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77861D-35E2-4662-9718-F897BE5531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2"/>
    </mc:Choice>
    <mc:Fallback xmlns="">
      <p:transition spd="slow" advTm="2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49606-09A7-4FC4-B802-4372061E6F66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Calcium Channel Blockers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E8336-C924-4DB7-B505-4FE6ED70EB3D}"/>
              </a:ext>
            </a:extLst>
          </p:cNvPr>
          <p:cNvSpPr txBox="1"/>
          <p:nvPr/>
        </p:nvSpPr>
        <p:spPr>
          <a:xfrm>
            <a:off x="437322" y="1240953"/>
            <a:ext cx="1131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Dihydropyridine Vs. Non-dihydropyridine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C68AE-1DAA-4B56-B5B3-3DF0404E9F4F}"/>
              </a:ext>
            </a:extLst>
          </p:cNvPr>
          <p:cNvSpPr txBox="1"/>
          <p:nvPr/>
        </p:nvSpPr>
        <p:spPr>
          <a:xfrm>
            <a:off x="0" y="2405202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Dihydropyridines tend to favor calcium channels in the vascular smooth muscle. They will prevent excessive arterial wall smooth muscle contraction, and lead to less peripheral vascular resistance.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Thus, dihydropyridines are much more commonly used to control high blood pressure.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I.e., Amlodipine (Norvasc), Nifedipine (Procardia), </a:t>
            </a:r>
          </a:p>
          <a:p>
            <a:pPr algn="ctr"/>
            <a:r>
              <a:rPr lang="en-US" sz="2800" b="1" dirty="0"/>
              <a:t>Nicardipine (Cardene)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FD85919-24CB-4C10-9029-7F0DD1637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4"/>
    </mc:Choice>
    <mc:Fallback xmlns="">
      <p:transition spd="slow" advTm="34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999BED-C078-4F64-B8AA-CE13EA4D70CE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Calcium Channel Blockers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E37F2-92F9-463F-955F-C6DB6FC49734}"/>
              </a:ext>
            </a:extLst>
          </p:cNvPr>
          <p:cNvSpPr txBox="1"/>
          <p:nvPr/>
        </p:nvSpPr>
        <p:spPr>
          <a:xfrm>
            <a:off x="437322" y="1240953"/>
            <a:ext cx="1131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Dihydropyridine Vs. Non-dihydropyridine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130CB-E816-4907-A1E6-2F99A066E723}"/>
              </a:ext>
            </a:extLst>
          </p:cNvPr>
          <p:cNvSpPr txBox="1"/>
          <p:nvPr/>
        </p:nvSpPr>
        <p:spPr>
          <a:xfrm>
            <a:off x="0" y="2405202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Non-dihydropyridines tend to favor calcium channels directly in the cardiac muscle. They prevent cardiac contraction, and act as negative ionotropic agents.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Thus, non-dihydropyridines are used to treat ectopic or irregular heartbeat that effect the cardiac muscle. For that reason, they are used in </a:t>
            </a:r>
            <a:r>
              <a:rPr lang="en-US" sz="2800" b="1" i="1" u="sng" dirty="0"/>
              <a:t>atrial fibrillation</a:t>
            </a:r>
            <a:r>
              <a:rPr lang="en-US" sz="2800" b="1" i="1" dirty="0"/>
              <a:t> </a:t>
            </a:r>
            <a:r>
              <a:rPr lang="en-US" sz="2800" b="1" dirty="0"/>
              <a:t>to blunt cardiac muscle response to the  fibrillation impulse. The ultimate goal is rate control.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I.e. </a:t>
            </a:r>
            <a:r>
              <a:rPr lang="en-US" sz="2800" b="1" i="1" u="sng" dirty="0"/>
              <a:t>Verapamil (Isoptin)</a:t>
            </a:r>
            <a:r>
              <a:rPr lang="en-US" sz="2800" b="1" i="1" dirty="0"/>
              <a:t>, </a:t>
            </a:r>
            <a:r>
              <a:rPr lang="en-US" sz="2800" b="1" dirty="0"/>
              <a:t>Diltiazem (Cardizem)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A51B070-ADBF-4EBC-8877-47AC83606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4"/>
    </mc:Choice>
    <mc:Fallback xmlns="">
      <p:transition spd="slow" advTm="39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AFB573-08EF-469C-9135-DADF80B22113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When to use Verapamil?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8216B-DEDE-403B-82F0-FC1A18BA8B26}"/>
              </a:ext>
            </a:extLst>
          </p:cNvPr>
          <p:cNvSpPr txBox="1"/>
          <p:nvPr/>
        </p:nvSpPr>
        <p:spPr>
          <a:xfrm>
            <a:off x="0" y="227268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Verapamil is being added to the </a:t>
            </a:r>
          </a:p>
          <a:p>
            <a:pPr algn="ctr"/>
            <a:r>
              <a:rPr lang="en-US" sz="2800" b="1" i="1" u="sng" dirty="0"/>
              <a:t>Adult Tachycardia Protocol</a:t>
            </a:r>
            <a:r>
              <a:rPr lang="en-US" sz="2800" b="1" dirty="0"/>
              <a:t>.</a:t>
            </a:r>
          </a:p>
          <a:p>
            <a:pPr algn="ctr"/>
            <a:r>
              <a:rPr lang="en-US" sz="2800" b="1" dirty="0"/>
              <a:t>For use in suspected </a:t>
            </a:r>
            <a:r>
              <a:rPr lang="en-US" sz="2800" b="1" i="1" u="sng" dirty="0"/>
              <a:t>ATRIAL FIBRILLIATION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4800" b="1" dirty="0"/>
              <a:t>THE PATIENT MUST BE STABLE!!!!!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As with any tachycardic ACLS situation, medications are only indicated first line if the patient is stable.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527ACBB-5C72-4A1E-872C-730032640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2"/>
    </mc:Choice>
    <mc:Fallback xmlns="">
      <p:transition spd="slow" advTm="3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B98C2-245F-480D-9994-4A19BB8858B2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When to use Verapamil?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84C2E-8C22-401F-A010-6C394A8C8E4C}"/>
              </a:ext>
            </a:extLst>
          </p:cNvPr>
          <p:cNvSpPr txBox="1"/>
          <p:nvPr/>
        </p:nvSpPr>
        <p:spPr>
          <a:xfrm>
            <a:off x="0" y="227268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If the patient is </a:t>
            </a:r>
            <a:r>
              <a:rPr lang="en-US" sz="2800" b="1" i="1" u="sng" dirty="0"/>
              <a:t>STABLE</a:t>
            </a:r>
            <a:r>
              <a:rPr lang="en-US" sz="2800" b="1" dirty="0"/>
              <a:t>, the standard adult tachycardia protocol is still in place.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 ventricular rate must be 150 or greater, and be responsible for the likely cause of the patient’s current condition.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12-lead EKG, IV access, Oxygen if needed.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Vagal maneuvers may be performed, but are unlikely to work as the tachycardic arrythmia is not originating in the AV node.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FCD44-60DE-4463-B55A-49626F1F83AD}"/>
              </a:ext>
            </a:extLst>
          </p:cNvPr>
          <p:cNvSpPr txBox="1"/>
          <p:nvPr/>
        </p:nvSpPr>
        <p:spPr>
          <a:xfrm>
            <a:off x="0" y="13204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Adult Tachycardia Protocol – Likely Atrial </a:t>
            </a:r>
            <a:r>
              <a:rPr lang="en-US" sz="2800" b="1" i="1" u="sng" dirty="0" err="1"/>
              <a:t>Fibrilliation</a:t>
            </a:r>
            <a:r>
              <a:rPr lang="en-US" sz="2800" b="1" i="1" u="sng" dirty="0"/>
              <a:t> HR 150+</a:t>
            </a:r>
            <a:endParaRPr lang="en-US" sz="2800" b="1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DB23973E-EA42-4248-8D91-130D3FBEA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3"/>
    </mc:Choice>
    <mc:Fallback xmlns="">
      <p:transition spd="slow" advTm="2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DA9ADD-97DB-4DDD-83A7-963A67D1491F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When to use Verapamil?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7EBC1-9DCB-4F21-BF49-BB64F95F831E}"/>
              </a:ext>
            </a:extLst>
          </p:cNvPr>
          <p:cNvSpPr txBox="1"/>
          <p:nvPr/>
        </p:nvSpPr>
        <p:spPr>
          <a:xfrm>
            <a:off x="0" y="2272680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When suspected </a:t>
            </a:r>
            <a:r>
              <a:rPr lang="en-US" sz="2800" b="1" i="1" u="sng" dirty="0"/>
              <a:t>ATRIAL FIBRILLIATION</a:t>
            </a:r>
            <a:r>
              <a:rPr lang="en-US" sz="2800" b="1" dirty="0"/>
              <a:t> is present, verify </a:t>
            </a:r>
            <a:r>
              <a:rPr lang="en-US" sz="2800" b="1" i="1" u="sng" dirty="0"/>
              <a:t>narrow</a:t>
            </a:r>
            <a:r>
              <a:rPr lang="en-US" sz="2800" b="1" dirty="0"/>
              <a:t> </a:t>
            </a:r>
            <a:r>
              <a:rPr lang="en-US" sz="2800" b="1" i="1" u="sng" dirty="0"/>
              <a:t>complex</a:t>
            </a:r>
            <a:r>
              <a:rPr lang="en-US" sz="2800" b="1" dirty="0"/>
              <a:t> </a:t>
            </a:r>
            <a:r>
              <a:rPr lang="en-US" sz="2800" b="1" i="1" u="sng" dirty="0"/>
              <a:t>irregularly</a:t>
            </a:r>
            <a:r>
              <a:rPr lang="en-US" sz="2800" b="1" dirty="0"/>
              <a:t> </a:t>
            </a:r>
            <a:r>
              <a:rPr lang="en-US" sz="2800" b="1" i="1" u="sng" dirty="0"/>
              <a:t>irregular</a:t>
            </a:r>
            <a:r>
              <a:rPr lang="en-US" sz="2800" b="1" dirty="0"/>
              <a:t> rhythm, with correlation between the monitor and patient’s palpated pulse.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At this point </a:t>
            </a:r>
            <a:r>
              <a:rPr lang="en-US" sz="2800" b="1" i="1" u="sng" dirty="0"/>
              <a:t>MEDICAL DIRECTION</a:t>
            </a:r>
            <a:r>
              <a:rPr lang="en-US" sz="2800" b="1" dirty="0"/>
              <a:t> must be contacted for post-radio orders for Verapamil.</a:t>
            </a:r>
          </a:p>
          <a:p>
            <a:pPr algn="ctr"/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512A9-1CA4-4630-9FD8-A9C3FDE20F5A}"/>
              </a:ext>
            </a:extLst>
          </p:cNvPr>
          <p:cNvSpPr txBox="1"/>
          <p:nvPr/>
        </p:nvSpPr>
        <p:spPr>
          <a:xfrm>
            <a:off x="0" y="13204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Adult Tachycardia Protocol – Likely Atrial </a:t>
            </a:r>
            <a:r>
              <a:rPr lang="en-US" sz="2800" b="1" i="1" u="sng" dirty="0" err="1"/>
              <a:t>Fibrilliation</a:t>
            </a:r>
            <a:r>
              <a:rPr lang="en-US" sz="2800" b="1" i="1" u="sng" dirty="0"/>
              <a:t> HR 150+</a:t>
            </a:r>
            <a:endParaRPr lang="en-US" sz="28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ECD81BE-F9B4-4C52-8151-BA72C241B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8"/>
    </mc:Choice>
    <mc:Fallback xmlns="">
      <p:transition spd="slow" advTm="19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CFFE0-CE26-468B-BF94-0C44E14D2174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When to use Verapamil?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B4E4A-087A-419F-8AFF-4AAFFE0365E1}"/>
              </a:ext>
            </a:extLst>
          </p:cNvPr>
          <p:cNvSpPr txBox="1"/>
          <p:nvPr/>
        </p:nvSpPr>
        <p:spPr>
          <a:xfrm>
            <a:off x="0" y="2272680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DOSING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Verapamil is given IV only!!!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0.1mg/Kg (5mg/2mL vials) with a max dose of 10mg.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Infusion </a:t>
            </a:r>
            <a:r>
              <a:rPr lang="en-US" sz="2800" b="1" i="1" u="sng" dirty="0"/>
              <a:t>MUST</a:t>
            </a:r>
            <a:r>
              <a:rPr lang="en-US" sz="2800" b="1" dirty="0"/>
              <a:t> be given over at least 2 minutes.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Verapamil overdose can cause cardiac paralysis, and asystole!!!!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AF531-E9F9-46AF-A8D2-7FA0A2BEE54B}"/>
              </a:ext>
            </a:extLst>
          </p:cNvPr>
          <p:cNvSpPr txBox="1"/>
          <p:nvPr/>
        </p:nvSpPr>
        <p:spPr>
          <a:xfrm>
            <a:off x="0" y="13204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Adult Tachycardia Protocol – Likely Atrial </a:t>
            </a:r>
            <a:r>
              <a:rPr lang="en-US" sz="2800" b="1" i="1" u="sng" dirty="0" err="1"/>
              <a:t>Fibrilliation</a:t>
            </a:r>
            <a:r>
              <a:rPr lang="en-US" sz="2800" b="1" i="1" u="sng" dirty="0"/>
              <a:t> HR 150+</a:t>
            </a:r>
            <a:endParaRPr lang="en-US" sz="2800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3E4E42-6201-48A1-AD7B-2731554F5B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4"/>
    </mc:Choice>
    <mc:Fallback xmlns="">
      <p:transition spd="slow" advTm="22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0EC874-7E66-468F-A9B1-C9083C37405B}"/>
              </a:ext>
            </a:extLst>
          </p:cNvPr>
          <p:cNvSpPr txBox="1"/>
          <p:nvPr/>
        </p:nvSpPr>
        <p:spPr>
          <a:xfrm>
            <a:off x="437322" y="265046"/>
            <a:ext cx="1131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Contraindications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B5A26-6046-4DAA-9467-3957634F465E}"/>
              </a:ext>
            </a:extLst>
          </p:cNvPr>
          <p:cNvSpPr txBox="1"/>
          <p:nvPr/>
        </p:nvSpPr>
        <p:spPr>
          <a:xfrm>
            <a:off x="0" y="13204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/>
              <a:t>Wolf-Parkinson-White or Short PR Interval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64284-3244-47D0-BFBF-E957EFF9BE66}"/>
              </a:ext>
            </a:extLst>
          </p:cNvPr>
          <p:cNvSpPr txBox="1"/>
          <p:nvPr/>
        </p:nvSpPr>
        <p:spPr>
          <a:xfrm>
            <a:off x="0" y="2272680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situations with </a:t>
            </a:r>
            <a:r>
              <a:rPr lang="en-US" sz="2800" b="1" i="1" u="sng" dirty="0"/>
              <a:t>WPW or short PR interval </a:t>
            </a:r>
            <a:r>
              <a:rPr lang="en-US" sz="2800" b="1" dirty="0"/>
              <a:t>(&lt;120ms or 3 small boxes) there is a high probability of accessory conduction pathways somewhere in the heart.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Calcium channel blockers also increase the refractory period of the AV node, and thus force atrial fibrillation impulses down an unregulated conduction pathway.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In this situation, tachycardia would be significantly exacerbated, exponentially more resistant to alternative therapies, and may ultimately be a lethal drug administration.</a:t>
            </a:r>
          </a:p>
        </p:txBody>
      </p:sp>
      <p:pic>
        <p:nvPicPr>
          <p:cNvPr id="29" name="Audio 28">
            <a:hlinkClick r:id="" action="ppaction://media"/>
            <a:extLst>
              <a:ext uri="{FF2B5EF4-FFF2-40B4-BE49-F238E27FC236}">
                <a16:creationId xmlns:a16="http://schemas.microsoft.com/office/drawing/2014/main" id="{13E99279-5D8C-4F71-B855-48A3768FE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73"/>
    </mc:Choice>
    <mc:Fallback xmlns="">
      <p:transition spd="slow" advTm="5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188</TotalTime>
  <Words>675</Words>
  <Application>Microsoft Office PowerPoint</Application>
  <PresentationFormat>Widescreen</PresentationFormat>
  <Paragraphs>87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Price</dc:creator>
  <cp:lastModifiedBy>Warnemuende, Robert</cp:lastModifiedBy>
  <cp:revision>18</cp:revision>
  <dcterms:created xsi:type="dcterms:W3CDTF">2021-06-14T02:12:51Z</dcterms:created>
  <dcterms:modified xsi:type="dcterms:W3CDTF">2021-06-25T16:25:35Z</dcterms:modified>
</cp:coreProperties>
</file>